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4" roundtripDataSignature="AMtx7mimahhdmVIGgTCM6QUf0Quxyrmf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gif>
</file>

<file path=ppt/media/image11.png>
</file>

<file path=ppt/media/image12.png>
</file>

<file path=ppt/media/image13.gif>
</file>

<file path=ppt/media/image14.png>
</file>

<file path=ppt/media/image16.png>
</file>

<file path=ppt/media/image17.gif>
</file>

<file path=ppt/media/image18.png>
</file>

<file path=ppt/media/image19.png>
</file>

<file path=ppt/media/image2.gif>
</file>

<file path=ppt/media/image20.gif>
</file>

<file path=ppt/media/image3.png>
</file>

<file path=ppt/media/image4.gif>
</file>

<file path=ppt/media/image5.png>
</file>

<file path=ppt/media/image6.png>
</file>

<file path=ppt/media/image7.gif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62d78d48a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2762d78d48a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762d78d48a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2762d78d48a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762d78d48a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2762d78d48a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762d78d48a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2762d78d48a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6debbecbc0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26debbecbc0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768c2b5d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2768c2b5d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7623c9ed5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27623c9ed5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762d78d48a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2762d78d48a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762d78d48a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g2762d78d48a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e5271de8a0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g1e5271de8a0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5fee922ceb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g25fee922ceb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762d78d48a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2762d78d48a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6debbecbc0_2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g26debbecbc0_2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762d78d48a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g2762d78d48a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5f9e44143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25f9e44143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debbecbc0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26debbecbc0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762d78d48a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2762d78d48a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3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4327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Char char="●"/>
              <a:defRPr/>
            </a:lvl1pPr>
            <a:lvl2pPr indent="-310832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○"/>
              <a:defRPr/>
            </a:lvl2pPr>
            <a:lvl3pPr indent="-310832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■"/>
              <a:defRPr/>
            </a:lvl3pPr>
            <a:lvl4pPr indent="-310832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●"/>
              <a:defRPr/>
            </a:lvl4pPr>
            <a:lvl5pPr indent="-310832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○"/>
              <a:defRPr/>
            </a:lvl5pPr>
            <a:lvl6pPr indent="-310832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■"/>
              <a:defRPr/>
            </a:lvl6pPr>
            <a:lvl7pPr indent="-310832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●"/>
              <a:defRPr/>
            </a:lvl7pPr>
            <a:lvl8pPr indent="-310832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○"/>
              <a:defRPr/>
            </a:lvl8pPr>
            <a:lvl9pPr indent="-310832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■"/>
              <a:defRPr/>
            </a:lvl9pPr>
          </a:lstStyle>
          <a:p/>
        </p:txBody>
      </p:sp>
      <p:sp>
        <p:nvSpPr>
          <p:cNvPr id="16" name="Google Shape;1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gif"/><Relationship Id="rId4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/>
              <a:t>Hope to Skills</a:t>
            </a:r>
            <a:endParaRPr sz="4800"/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779">
                <a:solidFill>
                  <a:schemeClr val="dk1"/>
                </a:solidFill>
              </a:rPr>
              <a:t>Lecture# 24</a:t>
            </a:r>
            <a:endParaRPr sz="1779">
              <a:solidFill>
                <a:schemeClr val="dk1"/>
              </a:solidFill>
            </a:endParaRPr>
          </a:p>
          <a:p>
            <a:pPr indent="0" lvl="0" marL="2743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779">
              <a:solidFill>
                <a:schemeClr val="dk1"/>
              </a:solidFill>
            </a:endParaRPr>
          </a:p>
          <a:p>
            <a:pPr indent="0" lvl="0" marL="2743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779">
                <a:solidFill>
                  <a:schemeClr val="dk1"/>
                </a:solidFill>
              </a:rPr>
              <a:t>Irfan Malik, Dr. Sheraz Naseer </a:t>
            </a:r>
            <a:endParaRPr sz="1779">
              <a:solidFill>
                <a:schemeClr val="dk1"/>
              </a:solidFill>
            </a:endParaRPr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825" y="4478925"/>
            <a:ext cx="2021288" cy="44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 rotWithShape="1">
          <a:blip r:embed="rId4">
            <a:alphaModFix/>
          </a:blip>
          <a:srcRect b="20051" l="0" r="0" t="22327"/>
          <a:stretch/>
        </p:blipFill>
        <p:spPr>
          <a:xfrm>
            <a:off x="7425675" y="4263525"/>
            <a:ext cx="1598825" cy="87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762d78d48a_1_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Filter as Magnifier</a:t>
            </a:r>
            <a:endParaRPr b="1" sz="3020"/>
          </a:p>
        </p:txBody>
      </p:sp>
      <p:sp>
        <p:nvSpPr>
          <p:cNvPr id="125" name="Google Shape;125;g2762d78d48a_1_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6" name="Google Shape;126;g2762d78d48a_1_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4100" y="1137200"/>
            <a:ext cx="6727900" cy="378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762d78d48a_1_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2" name="Google Shape;132;g2762d78d48a_1_45"/>
          <p:cNvPicPr preferRelativeResize="0"/>
          <p:nvPr/>
        </p:nvPicPr>
        <p:blipFill rotWithShape="1">
          <a:blip r:embed="rId3">
            <a:alphaModFix/>
          </a:blip>
          <a:srcRect b="6379" l="5643" r="5332" t="6572"/>
          <a:stretch/>
        </p:blipFill>
        <p:spPr>
          <a:xfrm>
            <a:off x="337700" y="332950"/>
            <a:ext cx="8134749" cy="4477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762d78d48a_1_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Convolution </a:t>
            </a:r>
            <a:endParaRPr b="1" sz="3020"/>
          </a:p>
        </p:txBody>
      </p:sp>
      <p:sp>
        <p:nvSpPr>
          <p:cNvPr id="138" name="Google Shape;138;g2762d78d48a_1_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9" name="Google Shape;139;g2762d78d48a_1_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3725" y="1031100"/>
            <a:ext cx="6502575" cy="402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762d78d48a_1_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Pooling</a:t>
            </a:r>
            <a:endParaRPr b="1" sz="3020"/>
          </a:p>
        </p:txBody>
      </p:sp>
      <p:sp>
        <p:nvSpPr>
          <p:cNvPr id="145" name="Google Shape;145;g2762d78d48a_1_30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Pooling is like </a:t>
            </a:r>
            <a:r>
              <a:rPr b="1" lang="en">
                <a:solidFill>
                  <a:srgbClr val="CC0000"/>
                </a:solidFill>
              </a:rPr>
              <a:t>summarizing information</a:t>
            </a:r>
            <a:r>
              <a:rPr lang="en">
                <a:solidFill>
                  <a:schemeClr val="dk1"/>
                </a:solidFill>
              </a:rPr>
              <a:t>, keeping what's </a:t>
            </a:r>
            <a:r>
              <a:rPr b="1" lang="en">
                <a:solidFill>
                  <a:srgbClr val="CC0000"/>
                </a:solidFill>
              </a:rPr>
              <a:t>important</a:t>
            </a:r>
            <a:r>
              <a:rPr lang="en">
                <a:solidFill>
                  <a:schemeClr val="dk1"/>
                </a:solidFill>
              </a:rPr>
              <a:t>.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It helps</a:t>
            </a:r>
            <a:r>
              <a:rPr b="1" lang="en">
                <a:solidFill>
                  <a:srgbClr val="CC0000"/>
                </a:solidFill>
              </a:rPr>
              <a:t> reduce </a:t>
            </a:r>
            <a:r>
              <a:rPr lang="en">
                <a:solidFill>
                  <a:schemeClr val="dk1"/>
                </a:solidFill>
              </a:rPr>
              <a:t>the </a:t>
            </a:r>
            <a:r>
              <a:rPr b="1" lang="en">
                <a:solidFill>
                  <a:srgbClr val="CC0000"/>
                </a:solidFill>
              </a:rPr>
              <a:t>dimensionality</a:t>
            </a:r>
            <a:r>
              <a:rPr lang="en">
                <a:solidFill>
                  <a:schemeClr val="dk1"/>
                </a:solidFill>
              </a:rPr>
              <a:t> while retaining </a:t>
            </a:r>
            <a:r>
              <a:rPr b="1" lang="en">
                <a:solidFill>
                  <a:srgbClr val="CC0000"/>
                </a:solidFill>
              </a:rPr>
              <a:t>important information.</a:t>
            </a:r>
            <a:endParaRPr b="1">
              <a:solidFill>
                <a:srgbClr val="CC0000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</a:rPr>
              <a:t>Pooling = Downsizing + Information Summary.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6" name="Google Shape;146;g2762d78d48a_1_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7" name="Google Shape;147;g2762d78d48a_1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325" y="2222400"/>
            <a:ext cx="3819901" cy="27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6debbecbc0_1_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Types of Pooling</a:t>
            </a:r>
            <a:endParaRPr b="1" sz="3020"/>
          </a:p>
        </p:txBody>
      </p:sp>
      <p:sp>
        <p:nvSpPr>
          <p:cNvPr id="153" name="Google Shape;153;g26debbecbc0_1_1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4" name="Google Shape;154;g26debbecbc0_1_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5" name="Google Shape;155;g26debbecbc0_1_1"/>
          <p:cNvPicPr preferRelativeResize="0"/>
          <p:nvPr/>
        </p:nvPicPr>
        <p:blipFill rotWithShape="1">
          <a:blip r:embed="rId3">
            <a:alphaModFix/>
          </a:blip>
          <a:srcRect b="24804" l="3598" r="8410" t="12074"/>
          <a:stretch/>
        </p:blipFill>
        <p:spPr>
          <a:xfrm>
            <a:off x="257325" y="1423650"/>
            <a:ext cx="8149075" cy="328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768c2b5da8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Types of Pooling</a:t>
            </a:r>
            <a:endParaRPr b="1" sz="3020"/>
          </a:p>
        </p:txBody>
      </p:sp>
      <p:sp>
        <p:nvSpPr>
          <p:cNvPr id="161" name="Google Shape;161;g2768c2b5da8_0_0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2" name="Google Shape;162;g2768c2b5da8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3" name="Google Shape;163;g2768c2b5da8_0_0"/>
          <p:cNvPicPr preferRelativeResize="0"/>
          <p:nvPr/>
        </p:nvPicPr>
        <p:blipFill rotWithShape="1">
          <a:blip r:embed="rId3">
            <a:alphaModFix/>
          </a:blip>
          <a:srcRect b="24804" l="3600" r="44524" t="12074"/>
          <a:stretch/>
        </p:blipFill>
        <p:spPr>
          <a:xfrm>
            <a:off x="257325" y="1423650"/>
            <a:ext cx="4804301" cy="328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7623c9ed5d_0_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Advantages of Max Pooling:</a:t>
            </a:r>
            <a:endParaRPr b="1" sz="3020"/>
          </a:p>
        </p:txBody>
      </p:sp>
      <p:sp>
        <p:nvSpPr>
          <p:cNvPr id="169" name="Google Shape;169;g27623c9ed5d_0_17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Feature Retention:</a:t>
            </a:r>
            <a:r>
              <a:rPr lang="en">
                <a:solidFill>
                  <a:schemeClr val="dk1"/>
                </a:solidFill>
              </a:rPr>
              <a:t> Keeps dominant features intact.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Translation Invariance:</a:t>
            </a:r>
            <a:r>
              <a:rPr lang="en">
                <a:solidFill>
                  <a:schemeClr val="dk1"/>
                </a:solidFill>
              </a:rPr>
              <a:t> Recognizes features regardless of exact location.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Dimension Reduction: </a:t>
            </a:r>
            <a:r>
              <a:rPr lang="en">
                <a:solidFill>
                  <a:schemeClr val="dk1"/>
                </a:solidFill>
              </a:rPr>
              <a:t>Reduces data size, providing efficiency.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0" name="Google Shape;170;g27623c9ed5d_0_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1" name="Google Shape;171;g27623c9ed5d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0463" y="2787513"/>
            <a:ext cx="6867525" cy="193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762d78d48a_1_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CNN Architecture</a:t>
            </a:r>
            <a:endParaRPr b="1" sz="3020"/>
          </a:p>
        </p:txBody>
      </p:sp>
      <p:sp>
        <p:nvSpPr>
          <p:cNvPr id="177" name="Google Shape;177;g2762d78d48a_1_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8" name="Google Shape;178;g2762d78d48a_1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100" y="1259500"/>
            <a:ext cx="8941050" cy="305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762d78d48a_1_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CNN Architecture</a:t>
            </a:r>
            <a:endParaRPr b="1" sz="3020"/>
          </a:p>
        </p:txBody>
      </p:sp>
      <p:sp>
        <p:nvSpPr>
          <p:cNvPr id="184" name="Google Shape;184;g2762d78d48a_1_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5" name="Google Shape;185;g2762d78d48a_1_61"/>
          <p:cNvPicPr preferRelativeResize="0"/>
          <p:nvPr/>
        </p:nvPicPr>
        <p:blipFill rotWithShape="1">
          <a:blip r:embed="rId3">
            <a:alphaModFix/>
          </a:blip>
          <a:srcRect b="32648" l="2093" r="10270" t="23555"/>
          <a:stretch/>
        </p:blipFill>
        <p:spPr>
          <a:xfrm>
            <a:off x="82650" y="1554600"/>
            <a:ext cx="8886600" cy="257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2762d78d48a_1_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595" y="0"/>
            <a:ext cx="88808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e5271de8a0_1_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Agenda</a:t>
            </a:r>
            <a:endParaRPr b="1" sz="3020"/>
          </a:p>
        </p:txBody>
      </p:sp>
      <p:sp>
        <p:nvSpPr>
          <p:cNvPr id="63" name="Google Shape;63;g1e5271de8a0_1_50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Limitations of simple Neural Network 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Convolutional Neural Networks (CNN)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Basics for CNN</a:t>
            </a:r>
            <a:endParaRPr sz="2400">
              <a:solidFill>
                <a:schemeClr val="dk1"/>
              </a:solidFill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" sz="2400">
                <a:solidFill>
                  <a:schemeClr val="dk1"/>
                </a:solidFill>
              </a:rPr>
              <a:t>Images and features</a:t>
            </a:r>
            <a:endParaRPr sz="2400">
              <a:solidFill>
                <a:schemeClr val="dk1"/>
              </a:solidFill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" sz="2400">
                <a:solidFill>
                  <a:schemeClr val="dk1"/>
                </a:solidFill>
              </a:rPr>
              <a:t>Convolution</a:t>
            </a:r>
            <a:endParaRPr sz="2400">
              <a:solidFill>
                <a:schemeClr val="dk1"/>
              </a:solidFill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" sz="2400">
                <a:solidFill>
                  <a:schemeClr val="dk1"/>
                </a:solidFill>
              </a:rPr>
              <a:t>Pooling</a:t>
            </a:r>
            <a:endParaRPr sz="2400">
              <a:solidFill>
                <a:schemeClr val="dk1"/>
              </a:solidFill>
            </a:endParaRPr>
          </a:p>
          <a:p>
            <a:pPr indent="-380999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Quiz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64" name="Google Shape;64;g1e5271de8a0_1_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5fee922ceb_0_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Limitations of Simple Neural Networks </a:t>
            </a:r>
            <a:endParaRPr b="1" sz="3020"/>
          </a:p>
        </p:txBody>
      </p:sp>
      <p:sp>
        <p:nvSpPr>
          <p:cNvPr id="70" name="Google Shape;70;g25fee922ceb_0_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g25fee922ceb_0_89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AutoNum type="arabicPeriod"/>
            </a:pPr>
            <a:r>
              <a:rPr b="1" lang="en">
                <a:solidFill>
                  <a:schemeClr val="dk1"/>
                </a:solidFill>
              </a:rPr>
              <a:t>Pixel Equality:</a:t>
            </a:r>
            <a:r>
              <a:rPr lang="en">
                <a:solidFill>
                  <a:schemeClr val="dk1"/>
                </a:solidFill>
              </a:rPr>
              <a:t> Simple neural networks treat all pixels in an image equally, regardless of their spatial relationships or positions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AutoNum type="arabicPeriod"/>
            </a:pPr>
            <a:r>
              <a:rPr b="1" lang="en">
                <a:solidFill>
                  <a:schemeClr val="dk1"/>
                </a:solidFill>
              </a:rPr>
              <a:t>High Dimensionality: </a:t>
            </a:r>
            <a:r>
              <a:rPr lang="en">
                <a:solidFill>
                  <a:schemeClr val="dk1"/>
                </a:solidFill>
              </a:rPr>
              <a:t>Large sized Image have more pixels and model needs more weights to learn. </a:t>
            </a:r>
            <a:r>
              <a:rPr b="1" lang="en" sz="1600">
                <a:solidFill>
                  <a:schemeClr val="dk1"/>
                </a:solidFill>
              </a:rPr>
              <a:t>28x28=784, </a:t>
            </a:r>
            <a:r>
              <a:rPr lang="en" sz="1600">
                <a:solidFill>
                  <a:schemeClr val="dk1"/>
                </a:solidFill>
              </a:rPr>
              <a:t> </a:t>
            </a:r>
            <a:r>
              <a:rPr b="1" lang="en" sz="1600">
                <a:solidFill>
                  <a:schemeClr val="dk1"/>
                </a:solidFill>
              </a:rPr>
              <a:t>256x256=65536</a:t>
            </a:r>
            <a:endParaRPr b="1" sz="1600"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AutoNum type="arabicPeriod"/>
            </a:pPr>
            <a:r>
              <a:rPr b="1" lang="en">
                <a:solidFill>
                  <a:schemeClr val="dk1"/>
                </a:solidFill>
              </a:rPr>
              <a:t>Limited Feature Extraction: </a:t>
            </a:r>
            <a:r>
              <a:rPr lang="en">
                <a:solidFill>
                  <a:schemeClr val="dk1"/>
                </a:solidFill>
              </a:rPr>
              <a:t>Simple networks lack specialized layers to automatically extract relevant features from images, making it harder to identify complex structures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AutoNum type="arabicPeriod"/>
            </a:pPr>
            <a:r>
              <a:rPr b="1" lang="en">
                <a:solidFill>
                  <a:schemeClr val="dk1"/>
                </a:solidFill>
              </a:rPr>
              <a:t>Large Computational Requirements: </a:t>
            </a:r>
            <a:r>
              <a:rPr lang="en">
                <a:solidFill>
                  <a:schemeClr val="dk1"/>
                </a:solidFill>
              </a:rPr>
              <a:t>Larger no of weights requires more computational resources to train.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762d78d48a_1_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Convolutional Neural Networks (CNN)</a:t>
            </a:r>
            <a:endParaRPr b="1" sz="3020"/>
          </a:p>
        </p:txBody>
      </p:sp>
      <p:sp>
        <p:nvSpPr>
          <p:cNvPr id="77" name="Google Shape;77;g2762d78d48a_1_81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CC0000"/>
                </a:solidFill>
              </a:rPr>
              <a:t>CNNs</a:t>
            </a:r>
            <a:r>
              <a:rPr lang="en">
                <a:solidFill>
                  <a:schemeClr val="dk1"/>
                </a:solidFill>
              </a:rPr>
              <a:t> are a type of </a:t>
            </a:r>
            <a:r>
              <a:rPr b="1" lang="en">
                <a:solidFill>
                  <a:srgbClr val="CC0000"/>
                </a:solidFill>
              </a:rPr>
              <a:t>Neural Networks</a:t>
            </a:r>
            <a:r>
              <a:rPr lang="en">
                <a:solidFill>
                  <a:schemeClr val="dk1"/>
                </a:solidFill>
              </a:rPr>
              <a:t> inspired by how our </a:t>
            </a:r>
            <a:r>
              <a:rPr b="1" lang="en">
                <a:solidFill>
                  <a:srgbClr val="CC0000"/>
                </a:solidFill>
              </a:rPr>
              <a:t>brain</a:t>
            </a:r>
            <a:r>
              <a:rPr lang="en">
                <a:solidFill>
                  <a:schemeClr val="dk1"/>
                </a:solidFill>
              </a:rPr>
              <a:t> processes </a:t>
            </a:r>
            <a:r>
              <a:rPr b="1" lang="en">
                <a:solidFill>
                  <a:srgbClr val="CC0000"/>
                </a:solidFill>
              </a:rPr>
              <a:t>visual information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They're </a:t>
            </a:r>
            <a:r>
              <a:rPr b="1" lang="en">
                <a:solidFill>
                  <a:srgbClr val="CC0000"/>
                </a:solidFill>
              </a:rPr>
              <a:t>specialized</a:t>
            </a:r>
            <a:r>
              <a:rPr lang="en">
                <a:solidFill>
                  <a:schemeClr val="dk1"/>
                </a:solidFill>
              </a:rPr>
              <a:t> for understanding </a:t>
            </a:r>
            <a:r>
              <a:rPr b="1" lang="en">
                <a:solidFill>
                  <a:srgbClr val="CC0000"/>
                </a:solidFill>
              </a:rPr>
              <a:t>images</a:t>
            </a:r>
            <a:r>
              <a:rPr lang="en">
                <a:solidFill>
                  <a:schemeClr val="dk1"/>
                </a:solidFill>
              </a:rPr>
              <a:t>, making them powerful tools in image analysis, recognition, and more.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" name="Google Shape;78;g2762d78d48a_1_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g2762d78d48a_1_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3725" y="2940848"/>
            <a:ext cx="6432174" cy="197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6debbecbc0_2_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Brain to AI: Visual Cortex</a:t>
            </a:r>
            <a:endParaRPr b="1" sz="3020"/>
          </a:p>
        </p:txBody>
      </p:sp>
      <p:sp>
        <p:nvSpPr>
          <p:cNvPr id="85" name="Google Shape;85;g26debbecbc0_2_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" name="Google Shape;86;g26debbecbc0_2_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0525" y="1017725"/>
            <a:ext cx="5383970" cy="397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62d78d48a_1_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Images in Computer</a:t>
            </a:r>
            <a:endParaRPr b="1" sz="3020"/>
          </a:p>
        </p:txBody>
      </p:sp>
      <p:sp>
        <p:nvSpPr>
          <p:cNvPr id="92" name="Google Shape;92;g2762d78d48a_1_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" name="Google Shape;93;g2762d78d48a_1_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400" y="1017728"/>
            <a:ext cx="8169000" cy="408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5f9e441436_0_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Features for Images</a:t>
            </a:r>
            <a:endParaRPr b="1" sz="3020"/>
          </a:p>
        </p:txBody>
      </p:sp>
      <p:sp>
        <p:nvSpPr>
          <p:cNvPr id="99" name="Google Shape;99;g25f9e441436_0_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g25f9e441436_0_34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Images are full of important parts called </a:t>
            </a:r>
            <a:r>
              <a:rPr b="1" lang="en">
                <a:solidFill>
                  <a:srgbClr val="CC0000"/>
                </a:solidFill>
              </a:rPr>
              <a:t>features.</a:t>
            </a:r>
            <a:endParaRPr b="1">
              <a:solidFill>
                <a:srgbClr val="CC0000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Features can be </a:t>
            </a:r>
            <a:r>
              <a:rPr b="1" lang="en">
                <a:solidFill>
                  <a:schemeClr val="dk1"/>
                </a:solidFill>
              </a:rPr>
              <a:t>edges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b="1" lang="en">
                <a:solidFill>
                  <a:schemeClr val="dk1"/>
                </a:solidFill>
              </a:rPr>
              <a:t>textures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b="1" lang="en">
                <a:solidFill>
                  <a:schemeClr val="dk1"/>
                </a:solidFill>
              </a:rPr>
              <a:t>shapes</a:t>
            </a:r>
            <a:r>
              <a:rPr lang="en">
                <a:solidFill>
                  <a:schemeClr val="dk1"/>
                </a:solidFill>
              </a:rPr>
              <a:t>, or even </a:t>
            </a:r>
            <a:r>
              <a:rPr b="1" lang="en">
                <a:solidFill>
                  <a:schemeClr val="dk1"/>
                </a:solidFill>
              </a:rPr>
              <a:t>faces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1" name="Google Shape;101;g25f9e441436_0_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5175" y="1897025"/>
            <a:ext cx="5678678" cy="315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6debbecbc0_2_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Convolution </a:t>
            </a:r>
            <a:endParaRPr b="1" sz="3020"/>
          </a:p>
        </p:txBody>
      </p:sp>
      <p:sp>
        <p:nvSpPr>
          <p:cNvPr id="107" name="Google Shape;107;g26debbecbc0_2_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g26debbecbc0_2_8"/>
          <p:cNvSpPr txBox="1"/>
          <p:nvPr>
            <p:ph idx="1" type="body"/>
          </p:nvPr>
        </p:nvSpPr>
        <p:spPr>
          <a:xfrm>
            <a:off x="257400" y="1132225"/>
            <a:ext cx="85749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Convolution is like a special way of looking at data. It's a </a:t>
            </a:r>
            <a:r>
              <a:rPr b="1" lang="en">
                <a:solidFill>
                  <a:schemeClr val="dk1"/>
                </a:solidFill>
              </a:rPr>
              <a:t>mathematical</a:t>
            </a:r>
            <a:r>
              <a:rPr lang="en">
                <a:solidFill>
                  <a:schemeClr val="dk1"/>
                </a:solidFill>
              </a:rPr>
              <a:t> operation that brings out </a:t>
            </a:r>
            <a:r>
              <a:rPr b="1" lang="en">
                <a:solidFill>
                  <a:schemeClr val="dk1"/>
                </a:solidFill>
              </a:rPr>
              <a:t>patterns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The filter slides over the image, one small piece at a time.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9" name="Google Shape;109;g26debbecbc0_2_8"/>
          <p:cNvGrpSpPr/>
          <p:nvPr/>
        </p:nvGrpSpPr>
        <p:grpSpPr>
          <a:xfrm>
            <a:off x="1953478" y="2263113"/>
            <a:ext cx="4214141" cy="2793703"/>
            <a:chOff x="311700" y="1340750"/>
            <a:chExt cx="2683825" cy="1590675"/>
          </a:xfrm>
        </p:grpSpPr>
        <p:pic>
          <p:nvPicPr>
            <p:cNvPr id="110" name="Google Shape;110;g26debbecbc0_2_8"/>
            <p:cNvPicPr preferRelativeResize="0"/>
            <p:nvPr/>
          </p:nvPicPr>
          <p:blipFill rotWithShape="1">
            <a:blip r:embed="rId3">
              <a:alphaModFix/>
            </a:blip>
            <a:srcRect b="0" l="0" r="67258" t="0"/>
            <a:stretch/>
          </p:blipFill>
          <p:spPr>
            <a:xfrm>
              <a:off x="311700" y="1470275"/>
              <a:ext cx="1183125" cy="1461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g26debbecbc0_2_8"/>
            <p:cNvPicPr preferRelativeResize="0"/>
            <p:nvPr/>
          </p:nvPicPr>
          <p:blipFill rotWithShape="1">
            <a:blip r:embed="rId3">
              <a:alphaModFix/>
            </a:blip>
            <a:srcRect b="0" l="65645" r="0" t="0"/>
            <a:stretch/>
          </p:blipFill>
          <p:spPr>
            <a:xfrm>
              <a:off x="1644075" y="1340750"/>
              <a:ext cx="1351450" cy="1590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" name="Google Shape;112;g26debbecbc0_2_8"/>
            <p:cNvPicPr preferRelativeResize="0"/>
            <p:nvPr/>
          </p:nvPicPr>
          <p:blipFill rotWithShape="1">
            <a:blip r:embed="rId3">
              <a:alphaModFix/>
            </a:blip>
            <a:srcRect b="30622" l="45747" r="42869" t="39786"/>
            <a:stretch/>
          </p:blipFill>
          <p:spPr>
            <a:xfrm>
              <a:off x="1494820" y="1818623"/>
              <a:ext cx="447750" cy="4707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762d78d48a_1_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Convolution </a:t>
            </a:r>
            <a:endParaRPr b="1" sz="3020"/>
          </a:p>
        </p:txBody>
      </p:sp>
      <p:sp>
        <p:nvSpPr>
          <p:cNvPr id="118" name="Google Shape;118;g2762d78d48a_1_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9" name="Google Shape;119;g2762d78d48a_1_12"/>
          <p:cNvPicPr preferRelativeResize="0"/>
          <p:nvPr/>
        </p:nvPicPr>
        <p:blipFill rotWithShape="1">
          <a:blip r:embed="rId3">
            <a:alphaModFix/>
          </a:blip>
          <a:srcRect b="3461" l="7772" r="6522" t="10840"/>
          <a:stretch/>
        </p:blipFill>
        <p:spPr>
          <a:xfrm>
            <a:off x="1966650" y="1263625"/>
            <a:ext cx="4889825" cy="35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